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74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2" r:id="rId18"/>
    <p:sldId id="270" r:id="rId19"/>
  </p:sldIdLst>
  <p:sldSz cx="13004800" cy="9753600"/>
  <p:notesSz cx="6858000" cy="9144000"/>
  <p:defaultTextStyle>
    <a:lvl1pPr algn="ctr" defTabSz="457176">
      <a:defRPr sz="43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342882" algn="ctr" defTabSz="457176">
      <a:defRPr sz="43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685765" algn="ctr" defTabSz="457176">
      <a:defRPr sz="43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1028647" algn="ctr" defTabSz="457176">
      <a:defRPr sz="43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1371530" algn="ctr" defTabSz="457176">
      <a:defRPr sz="43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714412" algn="ctr" defTabSz="457176">
      <a:defRPr sz="43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2057295" algn="ctr" defTabSz="457176">
      <a:defRPr sz="43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2400177" algn="ctr" defTabSz="457176">
      <a:defRPr sz="43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2743060" algn="ctr" defTabSz="457176">
      <a:defRPr sz="43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3C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488AD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488AD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488AD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3C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31A22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EDA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EDA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59467">
              <a:alpha val="25000"/>
            </a:srgbClr>
          </a:solidFill>
        </a:fill>
      </a:tcStyle>
    </a:band2H>
    <a:firstCol>
      <a:tcTxStyle b="off" i="off">
        <a:fontRef idx="minor">
          <a:srgbClr val="4A4E59"/>
        </a:fontRef>
        <a:srgbClr val="4A4E59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B346">
              <a:alpha val="90000"/>
            </a:srgbClr>
          </a:solidFill>
        </a:fill>
      </a:tcStyle>
    </a:firstCol>
    <a:lastRow>
      <a:tcTxStyle b="off" i="off">
        <a:fontRef idx="minor">
          <a:srgbClr val="4A4E59"/>
        </a:fontRef>
        <a:srgbClr val="4A4E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C22F">
              <a:alpha val="90000"/>
            </a:srgbClr>
          </a:solidFill>
        </a:fill>
      </a:tcStyle>
    </a:lastRow>
    <a:firstRow>
      <a:tcTxStyle b="off" i="off">
        <a:fontRef idx="minor">
          <a:srgbClr val="4A4E59"/>
        </a:fontRef>
        <a:srgbClr val="4A4E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C22F">
              <a:alpha val="9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C4DAFE">
              <a:alpha val="1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1A474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B6B5B0"/>
              </a:solidFill>
              <a:prstDash val="solid"/>
              <a:miter lim="400000"/>
            </a:ln>
          </a:left>
          <a:right>
            <a:ln w="25400" cap="flat">
              <a:solidFill>
                <a:srgbClr val="B6B5B0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B6B5B0"/>
              </a:solidFill>
              <a:prstDash val="solid"/>
              <a:miter lim="400000"/>
            </a:ln>
          </a:insideH>
          <a:insideV>
            <a:ln w="25400" cap="flat">
              <a:solidFill>
                <a:srgbClr val="B6B5B0"/>
              </a:solidFill>
              <a:prstDash val="solid"/>
              <a:miter lim="400000"/>
            </a:ln>
          </a:insideV>
        </a:tcBdr>
        <a:fill>
          <a:solidFill>
            <a:srgbClr val="8172A8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77CA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2C2C2C">
              <a:alpha val="27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53B44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78828D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78828D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Grid="0" snapToObjects="1">
      <p:cViewPr varScale="1">
        <p:scale>
          <a:sx n="65" d="100"/>
          <a:sy n="65" d="100"/>
        </p:scale>
        <p:origin x="1688" y="23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harter Bol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EB84F-3EDD-BD4C-9E4E-19C217D1751A}" type="datetimeFigureOut">
              <a:rPr lang="en-US" smtClean="0">
                <a:latin typeface="Charter Bold"/>
              </a:rPr>
              <a:t>8/22/18</a:t>
            </a:fld>
            <a:endParaRPr lang="en-US" dirty="0">
              <a:latin typeface="Charter Bol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harter Bol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4D8AD-9487-414A-86F4-14D72EAAAE26}" type="slidenum">
              <a:rPr lang="en-US" smtClean="0">
                <a:latin typeface="Charter Bold"/>
              </a:rPr>
              <a:t>‹#›</a:t>
            </a:fld>
            <a:endParaRPr lang="en-US" dirty="0">
              <a:latin typeface="Charter Bold"/>
            </a:endParaRPr>
          </a:p>
        </p:txBody>
      </p:sp>
    </p:spTree>
    <p:extLst>
      <p:ext uri="{BB962C8B-B14F-4D97-AF65-F5344CB8AC3E}">
        <p14:creationId xmlns:p14="http://schemas.microsoft.com/office/powerpoint/2010/main" val="2940070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47098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6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89" defTabSz="457176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76" defTabSz="457176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65" defTabSz="457176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54" defTabSz="457176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41" defTabSz="457176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30" defTabSz="457176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19" defTabSz="457176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06" defTabSz="457176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0960" y="4493882"/>
            <a:ext cx="650240" cy="1470761"/>
          </a:xfrm>
          <a:prstGeom prst="rect">
            <a:avLst/>
          </a:prstGeom>
          <a:noFill/>
        </p:spPr>
        <p:txBody>
          <a:bodyPr wrap="square" lIns="0" tIns="13005" rIns="0" bIns="13005" rtlCol="0" anchor="ctr" anchorCtr="0">
            <a:spAutoFit/>
          </a:bodyPr>
          <a:lstStyle/>
          <a:p>
            <a:r>
              <a:rPr lang="en-US" sz="9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 Black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408" y="1733973"/>
            <a:ext cx="10728960" cy="3061547"/>
          </a:xfrm>
        </p:spPr>
        <p:txBody>
          <a:bodyPr>
            <a:noAutofit/>
          </a:bodyPr>
          <a:lstStyle>
            <a:lvl1pPr>
              <a:defRPr sz="8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453" y="4800698"/>
            <a:ext cx="8778240" cy="97536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8/22/18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4454" y="975362"/>
            <a:ext cx="8236373" cy="498517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987" y="866988"/>
            <a:ext cx="3034453" cy="7369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8187" y="975361"/>
            <a:ext cx="7152640" cy="6502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1" y="7366001"/>
            <a:ext cx="10464801" cy="1828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8/22/18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68907" y="5794841"/>
            <a:ext cx="650240" cy="1444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9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 Black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0" y="6069146"/>
            <a:ext cx="5310293" cy="1040384"/>
          </a:xfrm>
        </p:spPr>
        <p:txBody>
          <a:bodyPr anchor="ctr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8/22/18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51200" y="2709333"/>
            <a:ext cx="8583168" cy="3342234"/>
          </a:xfrm>
        </p:spPr>
        <p:txBody>
          <a:bodyPr/>
          <a:lstStyle>
            <a:lvl1pPr marL="0" algn="l" defTabSz="1300460" rtl="0" eaLnBrk="1" latinLnBrk="0" hangingPunct="1">
              <a:spcBef>
                <a:spcPct val="0"/>
              </a:spcBef>
              <a:buNone/>
              <a:defRPr lang="en-US" sz="77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 Black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8/22/18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911706" y="936346"/>
            <a:ext cx="4655718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7152640" y="936346"/>
            <a:ext cx="4655718" cy="4881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371" y="941477"/>
            <a:ext cx="4655718" cy="909884"/>
          </a:xfrm>
        </p:spPr>
        <p:txBody>
          <a:bodyPr anchor="ctr">
            <a:noAutofit/>
          </a:bodyPr>
          <a:lstStyle>
            <a:lvl1pPr marL="0" indent="0">
              <a:buNone/>
              <a:defRPr sz="3100" b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1706" y="1950720"/>
            <a:ext cx="4660053" cy="3901440"/>
          </a:xfrm>
        </p:spPr>
        <p:txBody>
          <a:bodyPr anchor="t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52640" y="941477"/>
            <a:ext cx="4655718" cy="909884"/>
          </a:xfrm>
        </p:spPr>
        <p:txBody>
          <a:bodyPr anchor="ctr">
            <a:noAutofit/>
          </a:bodyPr>
          <a:lstStyle>
            <a:lvl1pPr marL="0" indent="0">
              <a:buNone/>
              <a:defRPr sz="3100" b="0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52640" y="1950720"/>
            <a:ext cx="4655718" cy="3901440"/>
          </a:xfrm>
        </p:spPr>
        <p:txBody>
          <a:bodyPr anchor="t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02777" y="739829"/>
            <a:ext cx="650240" cy="13131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 Black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8620" y="739829"/>
            <a:ext cx="650240" cy="13131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 Black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8/22/18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8/22/18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78908" y="2523859"/>
            <a:ext cx="650240" cy="17509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 Black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107" y="975361"/>
            <a:ext cx="6177280" cy="4876800"/>
          </a:xfrm>
        </p:spPr>
        <p:txBody>
          <a:bodyPr anchor="ctr"/>
          <a:lstStyle>
            <a:lvl1pPr>
              <a:defRPr sz="34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0" y="975361"/>
            <a:ext cx="3684693" cy="4876800"/>
          </a:xfrm>
        </p:spPr>
        <p:txBody>
          <a:bodyPr anchor="ctr">
            <a:normAutofit/>
          </a:bodyPr>
          <a:lstStyle>
            <a:lvl1pPr marL="0" indent="0">
              <a:buNone/>
              <a:defRPr sz="23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8/22/18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3974" y="871503"/>
            <a:ext cx="9536853" cy="36223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1440" y="4911000"/>
            <a:ext cx="7152640" cy="1025143"/>
          </a:xfrm>
        </p:spPr>
        <p:txBody>
          <a:bodyPr anchor="ctr">
            <a:normAutofit/>
          </a:bodyPr>
          <a:lstStyle>
            <a:lvl1pPr marL="0" indent="0">
              <a:buNone/>
              <a:defRPr sz="23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3612" y="4738082"/>
            <a:ext cx="650240" cy="13131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 Black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8/22/18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>
              <a:latin typeface="Charter Black"/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953025" y="1476893"/>
            <a:ext cx="10297771" cy="811660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>
              <a:latin typeface="Charter Black"/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389989" y="1658134"/>
            <a:ext cx="7876938" cy="637220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>
              <a:latin typeface="Charter Black"/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4661980" y="166193"/>
            <a:ext cx="9215093" cy="676232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>
              <a:latin typeface="Charter Blac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5408" y="6935893"/>
            <a:ext cx="10728960" cy="1300480"/>
          </a:xfrm>
          <a:prstGeom prst="rect">
            <a:avLst/>
          </a:prstGeom>
        </p:spPr>
        <p:txBody>
          <a:bodyPr vert="horz" lIns="130046" tIns="65023" rIns="130046" bIns="65023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4453" y="975362"/>
            <a:ext cx="8669867" cy="5201919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8240" y="8753406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t"/>
          <a:lstStyle>
            <a:lvl1pPr algn="r"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Charter Black"/>
              </a:defRPr>
            </a:lvl1pPr>
          </a:lstStyle>
          <a:p>
            <a:fld id="{651A0C47-018D-4460-B945-BFF7981B6CA6}" type="datetimeFigureOut">
              <a:rPr lang="en-US" smtClean="0"/>
              <a:pPr/>
              <a:t>8/22/18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0432" y="8753406"/>
            <a:ext cx="6502400" cy="519289"/>
          </a:xfrm>
          <a:prstGeom prst="rect">
            <a:avLst/>
          </a:prstGeom>
        </p:spPr>
        <p:txBody>
          <a:bodyPr vert="horz" lIns="130046" tIns="65023" rIns="130046" bIns="65023" rtlCol="0" anchor="t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Charter Blac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0432" y="8308622"/>
            <a:ext cx="3034453" cy="433493"/>
          </a:xfrm>
          <a:prstGeom prst="rect">
            <a:avLst/>
          </a:prstGeom>
        </p:spPr>
        <p:txBody>
          <a:bodyPr vert="horz" lIns="130046" tIns="65023" rIns="130046" bIns="13005" rtlCol="0" anchor="b"/>
          <a:lstStyle>
            <a:lvl1pPr algn="l">
              <a:defRPr sz="2300">
                <a:solidFill>
                  <a:schemeClr val="tx1">
                    <a:alpha val="60000"/>
                  </a:schemeClr>
                </a:solidFill>
                <a:effectLst/>
                <a:latin typeface="Charter Black"/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defTabSz="130046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harter Black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90138" indent="-364129" algn="l" defTabSz="130046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3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harter Black"/>
          <a:ea typeface="+mn-ea"/>
          <a:cs typeface="+mn-cs"/>
        </a:defRPr>
      </a:lvl1pPr>
      <a:lvl2pPr marL="910322" indent="-364129" algn="l" defTabSz="130046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harter Black"/>
          <a:ea typeface="+mn-ea"/>
          <a:cs typeface="+mn-cs"/>
        </a:defRPr>
      </a:lvl2pPr>
      <a:lvl3pPr marL="1430506" indent="-364129" algn="l" defTabSz="130046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harter Black"/>
          <a:ea typeface="+mn-ea"/>
          <a:cs typeface="+mn-cs"/>
        </a:defRPr>
      </a:lvl3pPr>
      <a:lvl4pPr marL="1950690" indent="-364129" algn="l" defTabSz="130046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harter Black"/>
          <a:ea typeface="+mn-ea"/>
          <a:cs typeface="+mn-cs"/>
        </a:defRPr>
      </a:lvl4pPr>
      <a:lvl5pPr marL="2340827" indent="-364129" algn="l" defTabSz="130046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harter Black"/>
          <a:ea typeface="+mn-ea"/>
          <a:cs typeface="+mn-cs"/>
        </a:defRPr>
      </a:lvl5pPr>
      <a:lvl6pPr marL="2795988" indent="-364129" algn="l" defTabSz="130046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0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3186126" indent="-364129" algn="l" defTabSz="130046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20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3576264" indent="-364129" algn="l" defTabSz="130046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20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4031425" indent="-364129" algn="l" defTabSz="130046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20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r.edu/gradschool/index.html" TargetMode="External"/><Relationship Id="rId2" Type="http://schemas.openxmlformats.org/officeDocument/2006/relationships/hyperlink" Target="http://www.natcom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gradorg.syr.ed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1270001" y="7388677"/>
            <a:ext cx="10464801" cy="1828800"/>
          </a:xfrm>
          <a:prstGeom prst="rect">
            <a:avLst/>
          </a:prstGeom>
        </p:spPr>
        <p:txBody>
          <a:bodyPr/>
          <a:lstStyle>
            <a:lvl1pPr defTabSz="324611">
              <a:defRPr sz="511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rgbClr val="FFFFFF"/>
                </a:solidFill>
              </a:rPr>
              <a:t>Graduate Orientation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2981" y="2335649"/>
            <a:ext cx="535158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Charter Black"/>
                <a:cs typeface="Charter Black"/>
              </a:rPr>
              <a:t>CRS</a:t>
            </a:r>
          </a:p>
          <a:p>
            <a:r>
              <a:rPr lang="en-US" sz="2800" dirty="0">
                <a:latin typeface="Charter Black"/>
                <a:cs typeface="Charter Black"/>
              </a:rPr>
              <a:t>COMMUNICATION + RHETORICAL STUDIES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 dirty="0">
                <a:solidFill>
                  <a:srgbClr val="FFFFFF"/>
                </a:solidFill>
              </a:rPr>
              <a:t>Credit Hours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1383249" y="975362"/>
            <a:ext cx="10321072" cy="5201919"/>
          </a:xfrm>
          <a:prstGeom prst="rect">
            <a:avLst/>
          </a:prstGeom>
          <a:ln w="9525">
            <a:bevel/>
          </a:ln>
        </p:spPr>
        <p:txBody>
          <a:bodyPr>
            <a:noAutofit/>
          </a:bodyPr>
          <a:lstStyle/>
          <a:p>
            <a:pPr marL="440033" indent="-440033" defTabSz="452604">
              <a:spcBef>
                <a:spcPts val="3500"/>
              </a:spcBef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33 credit hours to graduate</a:t>
            </a:r>
          </a:p>
          <a:p>
            <a:pPr marL="440033" indent="-440033" defTabSz="452604">
              <a:spcBef>
                <a:spcPts val="3500"/>
              </a:spcBef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24 hours in CRS (15 hrs at 600 level or above; up to 6 hrs independent study allowed)</a:t>
            </a:r>
          </a:p>
          <a:p>
            <a:r>
              <a:rPr lang="en-US" sz="3200" dirty="0"/>
              <a:t>Required:</a:t>
            </a:r>
          </a:p>
          <a:p>
            <a:pPr lvl="1"/>
            <a:r>
              <a:rPr lang="en-US" sz="3200" dirty="0"/>
              <a:t>CRS 601 </a:t>
            </a:r>
            <a:r>
              <a:rPr lang="en-US" sz="3200" dirty="0" err="1"/>
              <a:t>Proseminar</a:t>
            </a:r>
            <a:r>
              <a:rPr lang="en-US" sz="3200" dirty="0"/>
              <a:t> in Communication</a:t>
            </a:r>
          </a:p>
          <a:p>
            <a:pPr lvl="1"/>
            <a:r>
              <a:rPr lang="en-US" sz="3200" dirty="0"/>
              <a:t>CRS 603 Contemporary Theories of Rhetoric</a:t>
            </a:r>
          </a:p>
          <a:p>
            <a:pPr marL="440033" indent="-440033" defTabSz="452604">
              <a:spcBef>
                <a:spcPts val="3500"/>
              </a:spcBef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9 hours outside the department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1482664" y="203200"/>
            <a:ext cx="10464801" cy="2540001"/>
          </a:xfrm>
          <a:prstGeom prst="rect">
            <a:avLst/>
          </a:prstGeom>
          <a:ln w="9525">
            <a:bevel/>
          </a:ln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"Good Standing"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2444872" y="2199877"/>
            <a:ext cx="8669867" cy="5201919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CRS GPA of "B" (3.</a:t>
            </a:r>
            <a:r>
              <a:rPr lang="en-US" sz="3600" dirty="0">
                <a:solidFill>
                  <a:srgbClr val="FFFFFF"/>
                </a:solidFill>
              </a:rPr>
              <a:t>0</a:t>
            </a:r>
            <a:r>
              <a:rPr sz="3600" dirty="0">
                <a:solidFill>
                  <a:srgbClr val="FFFFFF"/>
                </a:solidFill>
              </a:rPr>
              <a:t>) or better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Overall GPA of "B-" (2.67) or better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Full-Time Status Must Be Maintained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309494" y="7586133"/>
            <a:ext cx="10728960" cy="13004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20022"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FFFFFF"/>
                </a:solidFill>
              </a:rPr>
              <a:t>Exit Options</a:t>
            </a:r>
          </a:p>
          <a:p>
            <a:pPr defTabSz="320022"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FFFFFF"/>
                </a:solidFill>
              </a:rPr>
              <a:t>(For extended descriptions, see Grad Manual</a:t>
            </a:r>
            <a:r>
              <a:rPr lang="en-US" sz="5000" dirty="0">
                <a:solidFill>
                  <a:srgbClr val="FFFFFF"/>
                </a:solidFill>
              </a:rPr>
              <a:t>.</a:t>
            </a:r>
            <a:r>
              <a:rPr sz="50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1814097" y="975362"/>
            <a:ext cx="9890224" cy="5201919"/>
          </a:xfrm>
          <a:prstGeom prst="rect">
            <a:avLst/>
          </a:prstGeom>
          <a:ln w="9525">
            <a:bevel/>
          </a:ln>
        </p:spPr>
        <p:txBody>
          <a:bodyPr>
            <a:normAutofit/>
          </a:bodyPr>
          <a:lstStyle/>
          <a:p>
            <a:pPr marL="368914" indent="-368914" defTabSz="379456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Thesis</a:t>
            </a:r>
            <a:r>
              <a:rPr lang="en-US" sz="3600" dirty="0">
                <a:solidFill>
                  <a:srgbClr val="FFFFFF"/>
                </a:solidFill>
              </a:rPr>
              <a:t>: </a:t>
            </a:r>
            <a:r>
              <a:rPr sz="3600" dirty="0">
                <a:solidFill>
                  <a:srgbClr val="FFFFFF"/>
                </a:solidFill>
              </a:rPr>
              <a:t>75-125-page research project; 6 credits in addition to 27 hours of coursework</a:t>
            </a:r>
            <a:r>
              <a:rPr lang="en-US" sz="3600" dirty="0">
                <a:solidFill>
                  <a:srgbClr val="FFFFFF"/>
                </a:solidFill>
              </a:rPr>
              <a:t>. If proposal not finished in 3</a:t>
            </a:r>
            <a:r>
              <a:rPr lang="en-US" sz="3600" baseline="30000" dirty="0">
                <a:solidFill>
                  <a:srgbClr val="FFFFFF"/>
                </a:solidFill>
              </a:rPr>
              <a:t>rd</a:t>
            </a:r>
            <a:r>
              <a:rPr lang="en-US" sz="3600" dirty="0">
                <a:solidFill>
                  <a:srgbClr val="FFFFFF"/>
                </a:solidFill>
              </a:rPr>
              <a:t> semester, comp exams assumed.</a:t>
            </a:r>
            <a:endParaRPr sz="3600" dirty="0">
              <a:solidFill>
                <a:srgbClr val="FFFFFF"/>
              </a:solidFill>
            </a:endParaRPr>
          </a:p>
          <a:p>
            <a:pPr marL="368914" indent="-368914" defTabSz="379456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Comprehensive Exams</a:t>
            </a:r>
            <a:r>
              <a:rPr lang="en-US" sz="3600" dirty="0">
                <a:solidFill>
                  <a:srgbClr val="FFFFFF"/>
                </a:solidFill>
              </a:rPr>
              <a:t>: 33 credit hours required; exam over material in 601 and 603, and an area of your choosing.</a:t>
            </a:r>
            <a:endParaRPr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711225" y="8208101"/>
            <a:ext cx="10728960" cy="130048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rgbClr val="FFFFFF"/>
                </a:solidFill>
              </a:rPr>
              <a:t>Degree Timeline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57200" y="710980"/>
            <a:ext cx="7613374" cy="69023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0513" indent="-280513" defTabSz="324594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1st Fall: Required Coursework</a:t>
            </a:r>
            <a:endParaRPr lang="en-US" sz="3200" dirty="0">
              <a:solidFill>
                <a:srgbClr val="FFFFFF"/>
              </a:solidFill>
            </a:endParaRPr>
          </a:p>
          <a:p>
            <a:pPr marL="280513" indent="-280513" defTabSz="324594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FFFFFF"/>
                </a:solidFill>
              </a:rPr>
              <a:t>Choose your advisor.</a:t>
            </a:r>
            <a:endParaRPr sz="3200" dirty="0">
              <a:solidFill>
                <a:srgbClr val="FFFFFF"/>
              </a:solidFill>
            </a:endParaRPr>
          </a:p>
          <a:p>
            <a:pPr marL="280513" indent="-280513" defTabSz="324594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1st Spring: Elective Coursework;</a:t>
            </a:r>
            <a:r>
              <a:rPr lang="en-US" sz="3200" dirty="0">
                <a:solidFill>
                  <a:srgbClr val="FFFFFF"/>
                </a:solidFill>
              </a:rPr>
              <a:t> Advisor/committee; declare exit option</a:t>
            </a:r>
            <a:endParaRPr sz="3200" dirty="0">
              <a:solidFill>
                <a:srgbClr val="FFFFFF"/>
              </a:solidFill>
            </a:endParaRPr>
          </a:p>
          <a:p>
            <a:pPr marL="280513" indent="-280513" defTabSz="324594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2nd Fall: Elective Coursework; Thesis Proposal Meeting </a:t>
            </a:r>
          </a:p>
          <a:p>
            <a:pPr marL="280513" indent="-280513" defTabSz="324594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2nd Spring: Thesis Work or Coursework + Comprehensives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A0F07-5D2A-9449-B5E6-1598A711E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4" y="417445"/>
            <a:ext cx="4281489" cy="71959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1105408" y="90990"/>
            <a:ext cx="9688463" cy="60769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22" indent="-320022" defTabSz="37031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FF"/>
                </a:solidFill>
              </a:rPr>
              <a:t>Contractual Obligation (20 hrs. service per week)</a:t>
            </a:r>
          </a:p>
          <a:p>
            <a:pPr marL="320022" indent="-320022" defTabSz="37031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FF"/>
                </a:solidFill>
              </a:rPr>
              <a:t>Conditions for Annual Renewal (appropriate degree progress; satisfactory  performance; availability of resources; professional conduct)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Graduate Assistantships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669089" y="8123644"/>
            <a:ext cx="10728960" cy="13004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000" dirty="0">
                <a:solidFill>
                  <a:srgbClr val="FFFFFF"/>
                </a:solidFill>
              </a:rPr>
              <a:t>Resources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362819" y="499162"/>
            <a:ext cx="11341501" cy="7167282"/>
          </a:xfrm>
          <a:prstGeom prst="rect">
            <a:avLst/>
          </a:prstGeom>
          <a:ln w="9525">
            <a:bevel/>
          </a:ln>
        </p:spPr>
        <p:txBody>
          <a:bodyPr>
            <a:noAutofit/>
          </a:bodyPr>
          <a:lstStyle/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Future Professoriate Program (FPP): 2 yr. professional mentorship and development program leading to Certificate in University Teaching (and stipend!); monthly meetings and 2nd yr Teaching Portfolio req. [enrollment deadline </a:t>
            </a:r>
            <a:r>
              <a:rPr lang="en-US" sz="2800" dirty="0">
                <a:solidFill>
                  <a:srgbClr val="FFFFFF"/>
                </a:solidFill>
              </a:rPr>
              <a:t>coming up</a:t>
            </a:r>
            <a:r>
              <a:rPr sz="2800" dirty="0">
                <a:solidFill>
                  <a:srgbClr val="FFFFFF"/>
                </a:solidFill>
              </a:rPr>
              <a:t>]</a:t>
            </a: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  BlackBoard: "Communication and Studies Graduate Student Resources" (Access Code: crsgrads)</a:t>
            </a: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FF"/>
                </a:solidFill>
              </a:rPr>
              <a:t>Colloquia</a:t>
            </a:r>
            <a:endParaRPr sz="2800" dirty="0">
              <a:solidFill>
                <a:srgbClr val="FFFFFF"/>
              </a:solidFill>
            </a:endParaRP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Conference Travel Support (per availability and competitive application)</a:t>
            </a: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CRTNET: Listserv of National Communication Association (</a:t>
            </a:r>
            <a:r>
              <a:rPr sz="2800" u="sng" dirty="0">
                <a:solidFill>
                  <a:srgbClr val="FFFFFF"/>
                </a:solidFill>
                <a:hlinkClick r:id="rId2"/>
              </a:rPr>
              <a:t>www.natcom.org</a:t>
            </a:r>
            <a:r>
              <a:rPr sz="2800" dirty="0">
                <a:solidFill>
                  <a:srgbClr val="FFFFFF"/>
                </a:solidFill>
              </a:rPr>
              <a:t>)</a:t>
            </a: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SU Graduate School (</a:t>
            </a:r>
            <a:r>
              <a:rPr sz="2800" u="sng" dirty="0">
                <a:solidFill>
                  <a:srgbClr val="FFFFFF"/>
                </a:solidFill>
                <a:hlinkClick r:id="rId3"/>
              </a:rPr>
              <a:t>http://www.syr.edu/gradschool/index.html</a:t>
            </a:r>
            <a:r>
              <a:rPr sz="2800" dirty="0">
                <a:solidFill>
                  <a:srgbClr val="FFFFFF"/>
                </a:solidFill>
              </a:rPr>
              <a:t>)</a:t>
            </a: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GSO (</a:t>
            </a:r>
            <a:r>
              <a:rPr sz="2800" u="sng" dirty="0">
                <a:solidFill>
                  <a:srgbClr val="FFFFFF"/>
                </a:solidFill>
                <a:hlinkClick r:id="rId4"/>
              </a:rPr>
              <a:t>http://gradorg.syr.edu/</a:t>
            </a:r>
            <a:r>
              <a:rPr sz="2800" dirty="0">
                <a:solidFill>
                  <a:srgbClr val="FFFFFF"/>
                </a:solidFill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80" y="7854301"/>
            <a:ext cx="10728960" cy="1300480"/>
          </a:xfrm>
        </p:spPr>
        <p:txBody>
          <a:bodyPr/>
          <a:lstStyle/>
          <a:p>
            <a:r>
              <a:rPr lang="en-US" dirty="0"/>
              <a:t>Travel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6-08-25 at 10.3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66882" cy="78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425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Student Resources 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4453" y="995240"/>
            <a:ext cx="8669867" cy="5201919"/>
          </a:xfrm>
        </p:spPr>
        <p:txBody>
          <a:bodyPr>
            <a:normAutofit/>
          </a:bodyPr>
          <a:lstStyle/>
          <a:p>
            <a:r>
              <a:rPr lang="en-US" sz="4000" dirty="0"/>
              <a:t>http://</a:t>
            </a:r>
            <a:r>
              <a:rPr lang="en-US" sz="4000" dirty="0" err="1"/>
              <a:t>crsgrads.vpa.syr.edu</a:t>
            </a:r>
            <a:r>
              <a:rPr lang="en-US" sz="4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1026781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214631" y="7888293"/>
            <a:ext cx="10728960" cy="130048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rgbClr val="FFFFFF"/>
                </a:solidFill>
              </a:rPr>
              <a:t>Principles for CRS Success!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553655" y="630203"/>
            <a:ext cx="6451145" cy="6281021"/>
          </a:xfrm>
        </p:spPr>
        <p:txBody>
          <a:bodyPr>
            <a:normAutofit fontScale="92500" lnSpcReduction="20000"/>
          </a:bodyPr>
          <a:lstStyle/>
          <a:p>
            <a:pPr marL="280020" indent="-280020" defTabSz="288021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en-US" sz="3500" dirty="0">
                <a:solidFill>
                  <a:srgbClr val="FFFFFF"/>
                </a:solidFill>
              </a:rPr>
              <a:t>No Jerks—Treat people with generosity, humility, patience, and gratitude</a:t>
            </a:r>
            <a:r>
              <a:rPr lang="en-US" sz="3200" dirty="0">
                <a:solidFill>
                  <a:srgbClr val="FFFFFF"/>
                </a:solidFill>
              </a:rPr>
              <a:t>.</a:t>
            </a:r>
          </a:p>
          <a:p>
            <a:pPr marL="280020" indent="-280020" defTabSz="288021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FFFFFF"/>
                </a:solidFill>
              </a:rPr>
              <a:t>Community</a:t>
            </a:r>
          </a:p>
          <a:p>
            <a:pPr marL="280020" indent="-280020" defTabSz="288021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FFFFFF"/>
                </a:solidFill>
              </a:rPr>
              <a:t>Perfectionism bad.</a:t>
            </a:r>
          </a:p>
          <a:p>
            <a:pPr marL="280020" indent="-280020" defTabSz="288021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FFFFFF"/>
                </a:solidFill>
              </a:rPr>
              <a:t>Manage Stress </a:t>
            </a:r>
          </a:p>
          <a:p>
            <a:pPr marL="800204" lvl="1" indent="-280020" defTabSz="288021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en-US" sz="2900" dirty="0">
                <a:solidFill>
                  <a:srgbClr val="FFFFFF"/>
                </a:solidFill>
              </a:rPr>
              <a:t>Advisor </a:t>
            </a:r>
          </a:p>
          <a:p>
            <a:pPr marL="800204" lvl="1" indent="-280020" defTabSz="288021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en-US" sz="2900" dirty="0">
                <a:solidFill>
                  <a:srgbClr val="FFFFFF"/>
                </a:solidFill>
              </a:rPr>
              <a:t>Deadlines and semester stress points</a:t>
            </a:r>
          </a:p>
          <a:p>
            <a:pPr marL="800204" lvl="1" indent="-280020" defTabSz="288021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en-US" sz="2900" dirty="0">
                <a:solidFill>
                  <a:srgbClr val="FFFFFF"/>
                </a:solidFill>
              </a:rPr>
              <a:t>Focus</a:t>
            </a:r>
          </a:p>
          <a:p>
            <a:pPr marL="800204" lvl="1" indent="-280020" defTabSz="288021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en-US" sz="2900" dirty="0">
                <a:solidFill>
                  <a:srgbClr val="FFFFFF"/>
                </a:solidFill>
              </a:rPr>
              <a:t>Self-care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7AE9E-A537-2842-B1D0-B36433FFE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9" y="1733274"/>
            <a:ext cx="5465746" cy="38922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918404" y="8146129"/>
            <a:ext cx="10728960" cy="130048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600" dirty="0">
                <a:solidFill>
                  <a:srgbClr val="FFFFFF"/>
                </a:solidFill>
              </a:rPr>
              <a:t>Graduate </a:t>
            </a:r>
            <a:r>
              <a:rPr sz="6600" dirty="0">
                <a:solidFill>
                  <a:srgbClr val="FFFFFF"/>
                </a:solidFill>
              </a:rPr>
              <a:t>Faculty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574650" y="1215370"/>
            <a:ext cx="10464801" cy="58177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Richard Buttny </a:t>
            </a: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FF"/>
                </a:solidFill>
              </a:rPr>
              <a:t>Dana Cloud</a:t>
            </a: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FF"/>
                </a:solidFill>
              </a:rPr>
              <a:t>Erin Rand</a:t>
            </a: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FF"/>
                </a:solidFill>
              </a:rPr>
              <a:t>Katie </a:t>
            </a:r>
            <a:r>
              <a:rPr lang="en-US" sz="2800" dirty="0" err="1">
                <a:solidFill>
                  <a:srgbClr val="FFFFFF"/>
                </a:solidFill>
              </a:rPr>
              <a:t>Feyh</a:t>
            </a:r>
            <a:endParaRPr sz="2800" dirty="0">
              <a:solidFill>
                <a:srgbClr val="FFFFFF"/>
              </a:solidFill>
            </a:endParaRP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FF"/>
                </a:solidFill>
              </a:rPr>
              <a:t>Lyndsay </a:t>
            </a:r>
            <a:r>
              <a:rPr lang="en-US" sz="2800" dirty="0" err="1">
                <a:solidFill>
                  <a:srgbClr val="FFFFFF"/>
                </a:solidFill>
              </a:rPr>
              <a:t>Gratch</a:t>
            </a:r>
            <a:endParaRPr lang="en-US" sz="2800" dirty="0">
              <a:solidFill>
                <a:srgbClr val="FFFFFF"/>
              </a:solidFill>
            </a:endParaRP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Diane Grimes</a:t>
            </a:r>
            <a:endParaRPr lang="en-US" sz="2800" dirty="0">
              <a:solidFill>
                <a:srgbClr val="FFFFFF"/>
              </a:solidFill>
            </a:endParaRP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FF"/>
                </a:solidFill>
              </a:rPr>
              <a:t>Rachel Hall</a:t>
            </a:r>
            <a:endParaRPr sz="2800" dirty="0">
              <a:solidFill>
                <a:srgbClr val="FFFFFF"/>
              </a:solidFill>
            </a:endParaRP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Amos Kiewe</a:t>
            </a: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Charles Morris</a:t>
            </a: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Kendall Phillips</a:t>
            </a:r>
            <a:endParaRPr lang="en-US" sz="2800" dirty="0">
              <a:solidFill>
                <a:srgbClr val="FFFFFF"/>
              </a:solidFill>
            </a:endParaRP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FF"/>
                </a:solidFill>
              </a:rPr>
              <a:t>Whitney Phillips</a:t>
            </a:r>
            <a:endParaRPr sz="2800" dirty="0">
              <a:solidFill>
                <a:srgbClr val="FFFFFF"/>
              </a:solidFill>
            </a:endParaRP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Amardo Rodriguez</a:t>
            </a:r>
            <a:endParaRPr lang="en-US" sz="2800" dirty="0">
              <a:solidFill>
                <a:srgbClr val="FFFFFF"/>
              </a:solidFill>
            </a:endParaRPr>
          </a:p>
          <a:p>
            <a:pPr marL="222239" indent="-222239" defTabSz="228589">
              <a:spcBef>
                <a:spcPts val="1801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FF"/>
                </a:solidFill>
              </a:rPr>
              <a:t>Sylvia Sierra</a:t>
            </a:r>
            <a:endParaRPr sz="2800" dirty="0">
              <a:solidFill>
                <a:srgbClr val="FFFFFF"/>
              </a:solidFill>
            </a:endParaRPr>
          </a:p>
        </p:txBody>
      </p:sp>
      <p:pic>
        <p:nvPicPr>
          <p:cNvPr id="2" name="Picture 1" descr="images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1" y="0"/>
            <a:ext cx="1718962" cy="2589187"/>
          </a:xfrm>
          <a:prstGeom prst="rect">
            <a:avLst/>
          </a:prstGeom>
        </p:spPr>
      </p:pic>
      <p:pic>
        <p:nvPicPr>
          <p:cNvPr id="3" name="Picture 2" descr="images-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821" y="0"/>
            <a:ext cx="1835573" cy="1843768"/>
          </a:xfrm>
          <a:prstGeom prst="rect">
            <a:avLst/>
          </a:prstGeom>
        </p:spPr>
      </p:pic>
      <p:pic>
        <p:nvPicPr>
          <p:cNvPr id="4" name="Picture 3" descr="images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76" y="1719008"/>
            <a:ext cx="2149041" cy="2149041"/>
          </a:xfrm>
          <a:prstGeom prst="rect">
            <a:avLst/>
          </a:prstGeom>
        </p:spPr>
      </p:pic>
      <p:pic>
        <p:nvPicPr>
          <p:cNvPr id="6" name="Picture 5" descr="images-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1" y="3501058"/>
            <a:ext cx="2540000" cy="1803400"/>
          </a:xfrm>
          <a:prstGeom prst="rect">
            <a:avLst/>
          </a:prstGeom>
        </p:spPr>
      </p:pic>
      <p:pic>
        <p:nvPicPr>
          <p:cNvPr id="7" name="Picture 6" descr="images-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62" y="1843768"/>
            <a:ext cx="1858391" cy="1858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109" y="4460466"/>
            <a:ext cx="1982542" cy="19825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5921" y="3850887"/>
            <a:ext cx="3010185" cy="1399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9911" y="7024731"/>
            <a:ext cx="2022731" cy="2022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050" y="1226937"/>
            <a:ext cx="2169184" cy="21583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B63F00-3138-5A46-8777-26BA6A8443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0" y="5662289"/>
            <a:ext cx="2194938" cy="2186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AAFBE0-33CA-E24E-90C7-37D136FB26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3" y="5212642"/>
            <a:ext cx="1966601" cy="196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59E369-A236-3E4F-9954-80210E0667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7" y="1267410"/>
            <a:ext cx="1526118" cy="15261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29EA71-8907-7840-977A-793F43D178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08" y="6107688"/>
            <a:ext cx="1610092" cy="20384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Resident Saints of Problem Solving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Sarah </a:t>
            </a:r>
            <a:r>
              <a:rPr lang="en-US" sz="4000" dirty="0" err="1"/>
              <a:t>Francesconi</a:t>
            </a:r>
            <a:endParaRPr lang="en-US" sz="4000" dirty="0"/>
          </a:p>
          <a:p>
            <a:r>
              <a:rPr lang="en-US" sz="4000" dirty="0"/>
              <a:t>Joanne </a:t>
            </a:r>
            <a:r>
              <a:rPr lang="en-US" sz="4000" dirty="0" err="1"/>
              <a:t>Balduzzi</a:t>
            </a:r>
            <a:endParaRPr lang="en-US" sz="4000" dirty="0"/>
          </a:p>
          <a:p>
            <a:r>
              <a:rPr lang="en-US" sz="4000" dirty="0"/>
              <a:t>Work study students</a:t>
            </a:r>
          </a:p>
          <a:p>
            <a:r>
              <a:rPr lang="en-US" sz="4000" dirty="0"/>
              <a:t>Do not abuse their generosity and goodwill.</a:t>
            </a:r>
          </a:p>
        </p:txBody>
      </p:sp>
    </p:spTree>
    <p:extLst>
      <p:ext uri="{BB962C8B-B14F-4D97-AF65-F5344CB8AC3E}">
        <p14:creationId xmlns:p14="http://schemas.microsoft.com/office/powerpoint/2010/main" val="17308234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0022"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rgbClr val="FFFFFF"/>
                </a:solidFill>
              </a:rPr>
              <a:t>Curriculum Overview</a:t>
            </a:r>
          </a:p>
          <a:p>
            <a:pPr defTabSz="320022"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rgbClr val="FFFFFF"/>
                </a:solidFill>
              </a:rPr>
              <a:t>Areas of Study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05409" y="975362"/>
            <a:ext cx="10598912" cy="5201919"/>
          </a:xfrm>
        </p:spPr>
        <p:txBody>
          <a:bodyPr/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Language and Social Interaction</a:t>
            </a: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Rhetorical Criticism, Theory, History</a:t>
            </a: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Critical/Cultural Communication</a:t>
            </a: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Visual Culture </a:t>
            </a: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Digital Communication and Social Media</a:t>
            </a:r>
          </a:p>
          <a:p>
            <a:pPr marL="26009" indent="0"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637430" y="6917634"/>
            <a:ext cx="10728960" cy="227289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FFFFFF"/>
                </a:solidFill>
              </a:rPr>
              <a:t>Language &amp; Social Interaction</a:t>
            </a:r>
            <a:r>
              <a:rPr lang="en-US" sz="6000" dirty="0">
                <a:solidFill>
                  <a:srgbClr val="FFFFFF"/>
                </a:solidFill>
              </a:rPr>
              <a:t>/Discourse Analysis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1950153" y="975362"/>
            <a:ext cx="9754167" cy="5201919"/>
          </a:xfrm>
          <a:prstGeom prst="rect">
            <a:avLst/>
          </a:prstGeom>
          <a:ln w="9525">
            <a:bevel/>
          </a:ln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Sylvia Sierra, </a:t>
            </a:r>
            <a:r>
              <a:rPr lang="en-US" sz="3200" dirty="0"/>
              <a:t>“Buffy sings to Cody”: A multimodal analysis of mother and pre-lingual-infant question–response sequences. </a:t>
            </a:r>
            <a:r>
              <a:rPr lang="en-US" sz="3200" i="1" dirty="0"/>
              <a:t>Journal of Pragmatics</a:t>
            </a:r>
            <a:r>
              <a:rPr lang="en-US" sz="3200" dirty="0"/>
              <a:t>, 110 (2017): 50-62.</a:t>
            </a:r>
          </a:p>
          <a:p>
            <a:r>
              <a:rPr lang="en-US" sz="3200" dirty="0"/>
              <a:t>“Playing out loud: Videogame texts as resources in friend interaction for managing frames, </a:t>
            </a:r>
            <a:r>
              <a:rPr lang="en-US" sz="3200" dirty="0" err="1"/>
              <a:t>epistemics</a:t>
            </a:r>
            <a:r>
              <a:rPr lang="en-US" sz="3200" dirty="0"/>
              <a:t>, and group identity. </a:t>
            </a:r>
            <a:r>
              <a:rPr lang="en-US" sz="3200" i="1" dirty="0"/>
              <a:t>Language in Society</a:t>
            </a:r>
            <a:r>
              <a:rPr lang="en-US" sz="3200" dirty="0"/>
              <a:t> 45(2) 2016:217-245.</a:t>
            </a:r>
            <a:endParaRPr sz="3200" dirty="0">
              <a:solidFill>
                <a:srgbClr val="FFFFFF"/>
              </a:solidFill>
            </a:endParaRPr>
          </a:p>
          <a:p>
            <a:pPr marL="342247" indent="-342247" defTabSz="352024">
              <a:spcBef>
                <a:spcPts val="2699"/>
              </a:spcBef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Richard Buttny, </a:t>
            </a:r>
            <a:r>
              <a:rPr lang="en-US" sz="3200" dirty="0">
                <a:solidFill>
                  <a:srgbClr val="FFFFFF"/>
                </a:solidFill>
              </a:rPr>
              <a:t>"Contesting hydrofracking during an inter-governmental hearing: Accounting by reworking or challenging the question,” Discourse &amp; Communication 2015</a:t>
            </a:r>
            <a:endParaRPr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105408" y="7731023"/>
            <a:ext cx="10728960" cy="1300480"/>
          </a:xfrm>
          <a:prstGeom prst="rect">
            <a:avLst/>
          </a:prstGeom>
        </p:spPr>
        <p:txBody>
          <a:bodyPr/>
          <a:lstStyle/>
          <a:p>
            <a:pPr defTabSz="315452"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FFFFFF"/>
                </a:solidFill>
              </a:rPr>
              <a:t>Rhetorical Theory, Criticism, </a:t>
            </a:r>
          </a:p>
          <a:p>
            <a:pPr defTabSz="315452"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FFFFFF"/>
                </a:solidFill>
              </a:rPr>
              <a:t>History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105408" y="1174145"/>
            <a:ext cx="10598912" cy="5201919"/>
          </a:xfrm>
          <a:prstGeom prst="rect">
            <a:avLst/>
          </a:prstGeom>
          <a:ln w="9525">
            <a:bevel/>
          </a:ln>
        </p:spPr>
        <p:txBody>
          <a:bodyPr>
            <a:noAutofit/>
          </a:bodyPr>
          <a:lstStyle/>
          <a:p>
            <a:pPr marL="320023" indent="-320023" defTabSz="329167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Amos Kiewe, </a:t>
            </a:r>
            <a:r>
              <a:rPr lang="en-US" sz="2400" dirty="0">
                <a:solidFill>
                  <a:srgbClr val="FFFFFF"/>
                </a:solidFill>
              </a:rPr>
              <a:t>Confronting Anti-Semitism: Seeking an End to Hateful Rhetoric. Leicester, UK: </a:t>
            </a:r>
            <a:r>
              <a:rPr lang="en-US" sz="2400" dirty="0" err="1">
                <a:solidFill>
                  <a:srgbClr val="FFFFFF"/>
                </a:solidFill>
              </a:rPr>
              <a:t>Troubador</a:t>
            </a:r>
            <a:r>
              <a:rPr lang="en-US" sz="2400" dirty="0">
                <a:solidFill>
                  <a:srgbClr val="FFFFFF"/>
                </a:solidFill>
              </a:rPr>
              <a:t> Publishing Ltd.</a:t>
            </a:r>
            <a:endParaRPr sz="2400" dirty="0">
              <a:solidFill>
                <a:srgbClr val="FFFFFF"/>
              </a:solidFill>
            </a:endParaRPr>
          </a:p>
          <a:p>
            <a:pPr marL="320023" indent="-320023" defTabSz="329167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</a:rPr>
              <a:t>Charles E. Morris III, “Context’s Critic, Invisible Traditions, and Queering Rhetorical History”; </a:t>
            </a:r>
            <a:r>
              <a:rPr lang="en-US" sz="2400" i="1" dirty="0">
                <a:solidFill>
                  <a:srgbClr val="FFFFFF"/>
                </a:solidFill>
              </a:rPr>
              <a:t>Queering Public Address</a:t>
            </a:r>
            <a:r>
              <a:rPr lang="en-US" sz="2400" dirty="0">
                <a:solidFill>
                  <a:srgbClr val="FFFFFF"/>
                </a:solidFill>
              </a:rPr>
              <a:t>: Columbia, Univ. South Carolina Press, 2007.</a:t>
            </a:r>
          </a:p>
          <a:p>
            <a:pPr marL="320023" indent="-320023" defTabSz="329167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Erin Rand, "An Appetite for Activism: Lesbian Avengers and the Queer Politics of Visibility"</a:t>
            </a:r>
            <a:r>
              <a:rPr lang="en-US" sz="2400" dirty="0">
                <a:solidFill>
                  <a:srgbClr val="FFFFFF"/>
                </a:solidFill>
              </a:rPr>
              <a:t>; </a:t>
            </a:r>
            <a:r>
              <a:rPr lang="en-US" sz="2400" i="1" dirty="0">
                <a:solidFill>
                  <a:srgbClr val="FFFFFF"/>
                </a:solidFill>
              </a:rPr>
              <a:t>Reclaiming Queer: Activist and Academic Rhetorics of Resistance</a:t>
            </a:r>
            <a:r>
              <a:rPr lang="en-US" sz="2400" dirty="0">
                <a:solidFill>
                  <a:srgbClr val="FFFFFF"/>
                </a:solidFill>
              </a:rPr>
              <a:t>. Tuscaloosa: University of Alabama Press, 2014.</a:t>
            </a:r>
          </a:p>
          <a:p>
            <a:pPr marL="320023" indent="-320023" defTabSz="329167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</a:rPr>
              <a:t>Dana Cloud, </a:t>
            </a:r>
            <a:r>
              <a:rPr lang="en-US" sz="2400" i="1" dirty="0">
                <a:solidFill>
                  <a:srgbClr val="FFFFFF"/>
                </a:solidFill>
              </a:rPr>
              <a:t>Reality Bites: Rhetoric and the Circulation of Truth Claims in U.S. Political Culture. </a:t>
            </a:r>
            <a:r>
              <a:rPr lang="en-US" sz="2400" dirty="0">
                <a:solidFill>
                  <a:srgbClr val="FFFFFF"/>
                </a:solidFill>
              </a:rPr>
              <a:t>Columbus: Ohio State University Press, 2018.</a:t>
            </a:r>
          </a:p>
          <a:p>
            <a:pPr marL="320023" indent="-320023" defTabSz="329167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</a:rPr>
              <a:t>Dana Cloud &amp; Kathleen Feyh, “Reason and Revolt: Emotional Fidelity and Class Standpoint in ‘The Internationale,” </a:t>
            </a:r>
            <a:r>
              <a:rPr lang="en-US" sz="2400" i="1" dirty="0">
                <a:solidFill>
                  <a:srgbClr val="FFFFFF"/>
                </a:solidFill>
              </a:rPr>
              <a:t>Rhetoric Society Quarterly </a:t>
            </a:r>
            <a:r>
              <a:rPr lang="en-US" sz="2400" dirty="0">
                <a:solidFill>
                  <a:srgbClr val="FFFFFF"/>
                </a:solidFill>
              </a:rPr>
              <a:t>2015.</a:t>
            </a: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125477" y="7890050"/>
            <a:ext cx="10728960" cy="13004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FFFFFF"/>
                </a:solidFill>
              </a:rPr>
              <a:t>Critical/Cultural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FFFFFF"/>
                </a:solidFill>
              </a:rPr>
              <a:t>Communication</a:t>
            </a:r>
            <a:r>
              <a:rPr lang="en-US" sz="6000" dirty="0">
                <a:solidFill>
                  <a:srgbClr val="FFFFFF"/>
                </a:solidFill>
              </a:rPr>
              <a:t> and Visual Culture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768745" y="998038"/>
            <a:ext cx="10085692" cy="5201919"/>
          </a:xfrm>
          <a:prstGeom prst="rect">
            <a:avLst/>
          </a:prstGeom>
          <a:ln w="9525">
            <a:bevel/>
          </a:ln>
        </p:spPr>
        <p:txBody>
          <a:bodyPr>
            <a:noAutofit/>
          </a:bodyPr>
          <a:lstStyle/>
          <a:p>
            <a:pPr marL="342247" indent="-342247" defTabSz="352024">
              <a:spcBef>
                <a:spcPts val="2699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Amardo Rodriguez, </a:t>
            </a:r>
            <a:r>
              <a:rPr lang="en-US" sz="2400" i="1" dirty="0">
                <a:solidFill>
                  <a:srgbClr val="FFFFFF"/>
                </a:solidFill>
              </a:rPr>
              <a:t>Communication: Colonization and the Making of a Discipline.</a:t>
            </a:r>
          </a:p>
          <a:p>
            <a:pPr marL="342247" indent="-342247" defTabSz="352024">
              <a:spcBef>
                <a:spcPts val="2699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Kendall Phillips, </a:t>
            </a:r>
            <a:r>
              <a:rPr lang="en-US" sz="2400" i="1" dirty="0">
                <a:solidFill>
                  <a:srgbClr val="FFFFFF"/>
                </a:solidFill>
              </a:rPr>
              <a:t>A Dark Place: The Rhetoric of Horror in Early American Cinema</a:t>
            </a:r>
            <a:r>
              <a:rPr lang="en-US" sz="2400" dirty="0">
                <a:solidFill>
                  <a:srgbClr val="FFFFFF"/>
                </a:solidFill>
              </a:rPr>
              <a:t>. Austin: University of Texas Press, 2018.</a:t>
            </a:r>
            <a:endParaRPr sz="2400" i="1" dirty="0">
              <a:solidFill>
                <a:srgbClr val="FFFFFF"/>
              </a:solidFill>
            </a:endParaRPr>
          </a:p>
          <a:p>
            <a:pPr marL="342247" indent="-342247" defTabSz="352024">
              <a:spcBef>
                <a:spcPts val="2699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</a:rPr>
              <a:t>Rachel Hall, </a:t>
            </a:r>
            <a:r>
              <a:rPr lang="en-US" sz="2400" i="1" dirty="0">
                <a:solidFill>
                  <a:srgbClr val="FFFFFF"/>
                </a:solidFill>
              </a:rPr>
              <a:t>The Transparent Traveler: The Performance and Culture of Airport Security. </a:t>
            </a:r>
            <a:r>
              <a:rPr lang="en-US" sz="2400" dirty="0">
                <a:solidFill>
                  <a:srgbClr val="FFFFFF"/>
                </a:solidFill>
              </a:rPr>
              <a:t>Durham: Duke University Press, 2015.</a:t>
            </a:r>
            <a:endParaRPr lang="en-US" sz="2400" i="1" dirty="0">
              <a:solidFill>
                <a:srgbClr val="FFFFFF"/>
              </a:solidFill>
            </a:endParaRPr>
          </a:p>
          <a:p>
            <a:pPr marL="342247" indent="-342247" defTabSz="352024">
              <a:spcBef>
                <a:spcPts val="2699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Diane Grimes, "Reproducing and Resisting Whiteness in Organizations, Policies, and Places</a:t>
            </a:r>
            <a:r>
              <a:rPr lang="en-US" sz="2400" dirty="0">
                <a:solidFill>
                  <a:srgbClr val="FFFFFF"/>
                </a:solidFill>
              </a:rPr>
              <a:t>,</a:t>
            </a:r>
            <a:r>
              <a:rPr sz="2400" dirty="0">
                <a:solidFill>
                  <a:srgbClr val="FFFFFF"/>
                </a:solidFill>
              </a:rPr>
              <a:t>"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i="1" dirty="0">
                <a:solidFill>
                  <a:srgbClr val="FFFFFF"/>
                </a:solidFill>
              </a:rPr>
              <a:t>Social Politics, </a:t>
            </a:r>
            <a:r>
              <a:rPr lang="en-US" sz="2400" dirty="0">
                <a:solidFill>
                  <a:srgbClr val="FFFFFF"/>
                </a:solidFill>
              </a:rPr>
              <a:t>17 (2010).</a:t>
            </a: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F8DD-8260-4249-A52D-DF249A35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Digital, Online, and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BFF18-9222-0D4D-A423-DDF1563DE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331" y="975362"/>
            <a:ext cx="10451990" cy="5644099"/>
          </a:xfrm>
        </p:spPr>
        <p:txBody>
          <a:bodyPr/>
          <a:lstStyle/>
          <a:p>
            <a:pPr marL="26009" indent="0">
              <a:buNone/>
            </a:pPr>
            <a:r>
              <a:rPr lang="en-US" dirty="0"/>
              <a:t>Whitney Phillips, </a:t>
            </a:r>
            <a:r>
              <a:rPr lang="en-US" i="1" dirty="0"/>
              <a:t>This is Why We Can’t Have Nice Things: Mapping the Relationship Between Online Trolling and Mainstream Culture</a:t>
            </a:r>
            <a:r>
              <a:rPr lang="en-US" dirty="0"/>
              <a:t>, Cambridge: MIT Press, 2016.</a:t>
            </a:r>
          </a:p>
          <a:p>
            <a:pPr marL="26009" indent="0">
              <a:buNone/>
            </a:pPr>
            <a:endParaRPr lang="en-US" dirty="0"/>
          </a:p>
          <a:p>
            <a:pPr marL="26009" indent="0">
              <a:buNone/>
            </a:pPr>
            <a:r>
              <a:rPr lang="en-US" dirty="0"/>
              <a:t>Lindsay </a:t>
            </a:r>
            <a:r>
              <a:rPr lang="en-US" dirty="0" err="1"/>
              <a:t>Michalik</a:t>
            </a:r>
            <a:r>
              <a:rPr lang="en-US" dirty="0"/>
              <a:t> </a:t>
            </a:r>
            <a:r>
              <a:rPr lang="en-US" dirty="0" err="1"/>
              <a:t>Gratch</a:t>
            </a:r>
            <a:r>
              <a:rPr lang="en-US" dirty="0"/>
              <a:t>, </a:t>
            </a:r>
            <a:r>
              <a:rPr lang="en-US" i="1" dirty="0"/>
              <a:t>Adaptation Online: Creating Memes, </a:t>
            </a:r>
            <a:r>
              <a:rPr lang="en-US" i="1" dirty="0" err="1"/>
              <a:t>Sweding</a:t>
            </a:r>
            <a:r>
              <a:rPr lang="en-US" i="1" dirty="0"/>
              <a:t> Movies, and Other Digital Performances, </a:t>
            </a:r>
            <a:r>
              <a:rPr lang="en-US" dirty="0"/>
              <a:t>Lanham, MD: Lexington Books, 2017.</a:t>
            </a:r>
          </a:p>
        </p:txBody>
      </p:sp>
    </p:spTree>
    <p:extLst>
      <p:ext uri="{BB962C8B-B14F-4D97-AF65-F5344CB8AC3E}">
        <p14:creationId xmlns:p14="http://schemas.microsoft.com/office/powerpoint/2010/main" val="21467580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2036700" y="1202125"/>
            <a:ext cx="8669867" cy="520191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en-US" sz="4000" dirty="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en-US" sz="4000" dirty="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en-US" sz="4000" dirty="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FFFFF"/>
                </a:solidFill>
              </a:rPr>
              <a:t>Credit Hours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FFFFF"/>
                </a:solidFill>
              </a:rPr>
              <a:t>Good Standing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FFFFF"/>
                </a:solidFill>
              </a:rPr>
              <a:t>Exit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330" y="488312"/>
            <a:ext cx="4703320" cy="5915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7913" y="7369765"/>
            <a:ext cx="6462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harter Black"/>
              </a:rPr>
              <a:t>Nuts &amp; Bolts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403F3D"/>
      </a:dk2>
      <a:lt2>
        <a:srgbClr val="BFBCB6"/>
      </a:lt2>
      <a:accent1>
        <a:srgbClr val="F8D76C"/>
      </a:accent1>
      <a:accent2>
        <a:srgbClr val="CE8B45"/>
      </a:accent2>
      <a:accent3>
        <a:srgbClr val="BD6C69"/>
      </a:accent3>
      <a:accent4>
        <a:srgbClr val="816DAA"/>
      </a:accent4>
      <a:accent5>
        <a:srgbClr val="758BB2"/>
      </a:accent5>
      <a:accent6>
        <a:srgbClr val="8BAF77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127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r="54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E8B4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2199</TotalTime>
  <Words>836</Words>
  <Application>Microsoft Macintosh PowerPoint</Application>
  <PresentationFormat>Custom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Chalkduster</vt:lpstr>
      <vt:lpstr>Charter Black</vt:lpstr>
      <vt:lpstr>Charter Bold</vt:lpstr>
      <vt:lpstr>Helvetica Neue</vt:lpstr>
      <vt:lpstr>Wingdings</vt:lpstr>
      <vt:lpstr>Elemental</vt:lpstr>
      <vt:lpstr>Graduate Orientation </vt:lpstr>
      <vt:lpstr>Graduate Faculty</vt:lpstr>
      <vt:lpstr>Resident Saints of Problem Solving</vt:lpstr>
      <vt:lpstr>Curriculum Overview Areas of Study</vt:lpstr>
      <vt:lpstr>Language &amp; Social Interaction/Discourse Analysis</vt:lpstr>
      <vt:lpstr>Rhetorical Theory, Criticism,  History</vt:lpstr>
      <vt:lpstr>Critical/Cultural  Communication and Visual Culture</vt:lpstr>
      <vt:lpstr>Digital, Online, and Social Media</vt:lpstr>
      <vt:lpstr>PowerPoint Presentation</vt:lpstr>
      <vt:lpstr>Credit Hours</vt:lpstr>
      <vt:lpstr>"Good Standing"</vt:lpstr>
      <vt:lpstr>Exit Options (For extended descriptions, see Grad Manual.)</vt:lpstr>
      <vt:lpstr>Degree Timeline</vt:lpstr>
      <vt:lpstr>Graduate Assistantships</vt:lpstr>
      <vt:lpstr>Resources</vt:lpstr>
      <vt:lpstr>Travel policy</vt:lpstr>
      <vt:lpstr>Graduate Student Resources Site</vt:lpstr>
      <vt:lpstr>Principles for CRS Success!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Orientation  2015</dc:title>
  <cp:lastModifiedBy>anon</cp:lastModifiedBy>
  <cp:revision>25</cp:revision>
  <cp:lastPrinted>2015-08-27T15:26:23Z</cp:lastPrinted>
  <dcterms:modified xsi:type="dcterms:W3CDTF">2018-08-23T16:41:48Z</dcterms:modified>
</cp:coreProperties>
</file>